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66" r:id="rId8"/>
    <p:sldId id="4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0F1F4"/>
    <a:srgbClr val="61D3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58" autoAdjust="0"/>
    <p:restoredTop sz="96801"/>
  </p:normalViewPr>
  <p:slideViewPr>
    <p:cSldViewPr snapToGrid="0">
      <p:cViewPr varScale="1">
        <p:scale>
          <a:sx n="104" d="100"/>
          <a:sy n="104" d="100"/>
        </p:scale>
        <p:origin x="240" y="7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8" Type="http://schemas.openxmlformats.org/officeDocument/2006/relationships/slide" Target="slides/slide3.xml"/><Relationship Id="rId9"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638A-DECE-4F03-4CDD-6A181BFAC6B4}"/>
              </a:ext>
            </a:extLst>
          </p:cNvPr>
          <p:cNvSpPr>
            <a:spLocks noGrp="1"/>
          </p:cNvSpPr>
          <p:nvPr>
            <p:ph type="ctrTitle"/>
          </p:nvPr>
        </p:nvSpPr>
        <p:spPr>
          <a:xfrm>
            <a:off x="1524000" y="1122363"/>
            <a:ext cx="5852746"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6CC7FE-8E6B-352F-8E6C-312623934F76}"/>
              </a:ext>
            </a:extLst>
          </p:cNvPr>
          <p:cNvSpPr>
            <a:spLocks noGrp="1"/>
          </p:cNvSpPr>
          <p:nvPr>
            <p:ph type="subTitle" idx="1"/>
          </p:nvPr>
        </p:nvSpPr>
        <p:spPr>
          <a:xfrm>
            <a:off x="1524000" y="3602038"/>
            <a:ext cx="5852746"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71C65BEB-FFA3-589C-A672-D4307208B87B}"/>
              </a:ext>
            </a:extLst>
          </p:cNvPr>
          <p:cNvPicPr>
            <a:picLocks noChangeAspect="1"/>
          </p:cNvPicPr>
          <p:nvPr userDrawn="1"/>
        </p:nvPicPr>
        <p:blipFill>
          <a:blip r:embed="rId2"/>
          <a:srcRect/>
          <a:stretch/>
        </p:blipFill>
        <p:spPr>
          <a:xfrm>
            <a:off x="914400" y="6008400"/>
            <a:ext cx="905182" cy="417600"/>
          </a:xfrm>
          <a:prstGeom prst="rect">
            <a:avLst/>
          </a:prstGeom>
        </p:spPr>
      </p:pic>
      <p:pic>
        <p:nvPicPr>
          <p:cNvPr id="5" name="Picture 4" descr="”Luminescent haze&quot;: An abstract orb bursting outwards in a beautiful vibrant state of transition. The left side is a rough, uniform rock surface that is dark grey with blue reflections. The right side is a mix of iridescent blue and magenta gradients made of wispy smoke, with small pieces of rock exploding outwards as it collides with the left side surface.">
            <a:extLst>
              <a:ext uri="{FF2B5EF4-FFF2-40B4-BE49-F238E27FC236}">
                <a16:creationId xmlns:a16="http://schemas.microsoft.com/office/drawing/2014/main" id="{2F6A0B78-8A70-BBCD-B30D-73E86AD9A870}"/>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4064" t="9502" r="17844" b="15219"/>
          <a:stretch/>
        </p:blipFill>
        <p:spPr>
          <a:xfrm>
            <a:off x="7422509" y="1172410"/>
            <a:ext cx="4313369" cy="4157995"/>
          </a:xfrm>
          <a:prstGeom prst="rect">
            <a:avLst/>
          </a:prstGeom>
        </p:spPr>
      </p:pic>
      <p:pic>
        <p:nvPicPr>
          <p:cNvPr id="6" name="Image 0" descr=" ">
            <a:extLst>
              <a:ext uri="{FF2B5EF4-FFF2-40B4-BE49-F238E27FC236}">
                <a16:creationId xmlns:a16="http://schemas.microsoft.com/office/drawing/2014/main" id="{C9DEAFD7-79B1-ABCA-64F0-282A1D416AD9}"/>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5609" r="6618"/>
          <a:stretch/>
        </p:blipFill>
        <p:spPr>
          <a:xfrm>
            <a:off x="6286006" y="5349875"/>
            <a:ext cx="5355595" cy="1098730"/>
          </a:xfrm>
          <a:prstGeom prst="rect">
            <a:avLst/>
          </a:prstGeom>
        </p:spPr>
      </p:pic>
    </p:spTree>
    <p:extLst>
      <p:ext uri="{BB962C8B-B14F-4D97-AF65-F5344CB8AC3E}">
        <p14:creationId xmlns:p14="http://schemas.microsoft.com/office/powerpoint/2010/main" val="263780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2F2F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2B0C452-C1A2-32C6-C12D-E51537BBF8A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8099" t="8929" r="-8099" b="-8929"/>
          <a:stretch/>
        </p:blipFill>
        <p:spPr>
          <a:xfrm rot="5400000" flipH="1" flipV="1">
            <a:off x="3598651" y="5896525"/>
            <a:ext cx="1045669" cy="877279"/>
          </a:xfrm>
          <a:prstGeom prst="rect">
            <a:avLst/>
          </a:prstGeom>
        </p:spPr>
      </p:pic>
      <p:pic>
        <p:nvPicPr>
          <p:cNvPr id="15" name="Picture 14">
            <a:extLst>
              <a:ext uri="{FF2B5EF4-FFF2-40B4-BE49-F238E27FC236}">
                <a16:creationId xmlns:a16="http://schemas.microsoft.com/office/drawing/2014/main" id="{7740B75E-D810-E17E-1E1F-F97EA1D957A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31813" t="-13333" r="-31813" b="13333"/>
          <a:stretch/>
        </p:blipFill>
        <p:spPr>
          <a:xfrm rot="10800000">
            <a:off x="10008786" y="-3"/>
            <a:ext cx="2183212" cy="2392491"/>
          </a:xfrm>
          <a:prstGeom prst="rect">
            <a:avLst/>
          </a:prstGeom>
        </p:spPr>
      </p:pic>
      <p:sp>
        <p:nvSpPr>
          <p:cNvPr id="2" name="Title 1">
            <a:extLst>
              <a:ext uri="{FF2B5EF4-FFF2-40B4-BE49-F238E27FC236}">
                <a16:creationId xmlns:a16="http://schemas.microsoft.com/office/drawing/2014/main" id="{C0EB3E86-3588-057E-A7D2-E8F64F1016A9}"/>
              </a:ext>
            </a:extLst>
          </p:cNvPr>
          <p:cNvSpPr>
            <a:spLocks noGrp="1"/>
          </p:cNvSpPr>
          <p:nvPr>
            <p:ph type="title" hasCustomPrompt="1"/>
          </p:nvPr>
        </p:nvSpPr>
        <p:spPr>
          <a:xfrm>
            <a:off x="3956538" y="365126"/>
            <a:ext cx="7964194" cy="927344"/>
          </a:xfrm>
        </p:spPr>
        <p:txBody>
          <a:bodyPr anchor="b">
            <a:normAutofit/>
          </a:bodyPr>
          <a:lstStyle>
            <a:lvl1pPr>
              <a:defRPr sz="2600" b="1"/>
            </a:lvl1pPr>
          </a:lstStyle>
          <a:p>
            <a:r>
              <a:rPr lang="en-US" dirty="0"/>
              <a:t> </a:t>
            </a:r>
          </a:p>
        </p:txBody>
      </p:sp>
      <p:sp>
        <p:nvSpPr>
          <p:cNvPr id="8" name="Content Placeholder 7">
            <a:extLst>
              <a:ext uri="{FF2B5EF4-FFF2-40B4-BE49-F238E27FC236}">
                <a16:creationId xmlns:a16="http://schemas.microsoft.com/office/drawing/2014/main" id="{E51C7735-5EF8-49F3-A931-155FB72EEB81}"/>
              </a:ext>
            </a:extLst>
          </p:cNvPr>
          <p:cNvSpPr>
            <a:spLocks noGrp="1"/>
          </p:cNvSpPr>
          <p:nvPr>
            <p:ph sz="quarter" idx="10" hasCustomPrompt="1"/>
          </p:nvPr>
        </p:nvSpPr>
        <p:spPr>
          <a:xfrm>
            <a:off x="3956538" y="1431726"/>
            <a:ext cx="7964194" cy="4438688"/>
          </a:xfrm>
          <a:prstGeom prst="rect">
            <a:avLst/>
          </a:prstGeom>
        </p:spPr>
        <p:txBody>
          <a:bodyPr/>
          <a:lstStyle>
            <a:lvl1pPr marL="0" indent="0">
              <a:buNone/>
              <a:defRPr sz="1400">
                <a:solidFill>
                  <a:schemeClr val="tx1"/>
                </a:solidFill>
              </a:defRPr>
            </a:lvl1pPr>
          </a:lstStyle>
          <a:p>
            <a:pPr lvl="0"/>
            <a:r>
              <a:rPr lang="en-US" dirty="0"/>
              <a:t> </a:t>
            </a:r>
          </a:p>
        </p:txBody>
      </p:sp>
      <p:sp>
        <p:nvSpPr>
          <p:cNvPr id="5" name="Rectangle 4">
            <a:extLst>
              <a:ext uri="{FF2B5EF4-FFF2-40B4-BE49-F238E27FC236}">
                <a16:creationId xmlns:a16="http://schemas.microsoft.com/office/drawing/2014/main" id="{FF739DD2-7AA7-F398-1C83-5E65F23A54A5}"/>
              </a:ext>
            </a:extLst>
          </p:cNvPr>
          <p:cNvSpPr/>
          <p:nvPr userDrawn="1"/>
        </p:nvSpPr>
        <p:spPr>
          <a:xfrm rot="10800000">
            <a:off x="0" y="0"/>
            <a:ext cx="3643206" cy="6858000"/>
          </a:xfrm>
          <a:prstGeom prst="rect">
            <a:avLst/>
          </a:prstGeom>
          <a:gradFill>
            <a:gsLst>
              <a:gs pos="0">
                <a:schemeClr val="bg1"/>
              </a:gs>
              <a:gs pos="100000">
                <a:srgbClr val="00B0F0"/>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C635FE-5ED4-65BB-E6F5-56200EE154E1}"/>
              </a:ext>
            </a:extLst>
          </p:cNvPr>
          <p:cNvSpPr/>
          <p:nvPr userDrawn="1"/>
        </p:nvSpPr>
        <p:spPr>
          <a:xfrm>
            <a:off x="3625582" y="0"/>
            <a:ext cx="57264" cy="6858000"/>
          </a:xfrm>
          <a:prstGeom prst="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9">
            <a:extLst>
              <a:ext uri="{FF2B5EF4-FFF2-40B4-BE49-F238E27FC236}">
                <a16:creationId xmlns:a16="http://schemas.microsoft.com/office/drawing/2014/main" id="{0E38A06E-103D-07D6-D1E5-E2F9C8BEE5B2}"/>
              </a:ext>
            </a:extLst>
          </p:cNvPr>
          <p:cNvSpPr>
            <a:spLocks noGrp="1"/>
          </p:cNvSpPr>
          <p:nvPr>
            <p:ph type="ftr" sz="quarter" idx="18"/>
          </p:nvPr>
        </p:nvSpPr>
        <p:spPr>
          <a:xfrm>
            <a:off x="8053375" y="6513217"/>
            <a:ext cx="3867357" cy="280066"/>
          </a:xfrm>
          <a:prstGeom prst="rect">
            <a:avLst/>
          </a:prstGeom>
        </p:spPr>
        <p:txBody>
          <a:bodyPr/>
          <a:lstStyle>
            <a:lvl1pPr>
              <a:defRPr sz="1100">
                <a:solidFill>
                  <a:schemeClr val="bg1">
                    <a:lumMod val="65000"/>
                  </a:schemeClr>
                </a:solidFill>
              </a:defRPr>
            </a:lvl1pPr>
          </a:lstStyle>
          <a:p>
            <a:pPr algn="r"/>
            <a:r>
              <a:rPr lang="en-US" dirty="0">
                <a:ea typeface="Open Sans" panose="020B0606030504020204" pitchFamily="34" charset="0"/>
                <a:cs typeface="Open Sans" panose="020B0606030504020204" pitchFamily="34" charset="0"/>
                <a:sym typeface="Frutiger Next Pro Light" charset="0"/>
              </a:rPr>
              <a:t>Copyright © 2024 Deloitte Development LLC. All rights reserved. </a:t>
            </a:r>
            <a:endParaRPr lang="en-AU" dirty="0"/>
          </a:p>
          <a:p>
            <a:endParaRPr lang="en-US" sz="1050" dirty="0"/>
          </a:p>
        </p:txBody>
      </p:sp>
      <p:pic>
        <p:nvPicPr>
          <p:cNvPr id="6" name="Picture 5" descr="”Luminescent haze&quot;: An abstract orb bursting outwards in a beautiful vibrant state of transition. The left side is a rough, uniform rock surface that is dark grey with blue reflections. The right side is a mix of iridescent blue and magenta gradients made of wispy smoke, with small pieces of rock exploding outwards as it collides with the left side surface.">
            <a:extLst>
              <a:ext uri="{FF2B5EF4-FFF2-40B4-BE49-F238E27FC236}">
                <a16:creationId xmlns:a16="http://schemas.microsoft.com/office/drawing/2014/main" id="{8A21866E-DB3E-9723-D2B7-BF13E25D347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4206112"/>
            <a:ext cx="3089697" cy="2680756"/>
          </a:xfrm>
          <a:prstGeom prst="rect">
            <a:avLst/>
          </a:prstGeom>
        </p:spPr>
      </p:pic>
      <p:pic>
        <p:nvPicPr>
          <p:cNvPr id="13" name="Picture 12">
            <a:extLst>
              <a:ext uri="{FF2B5EF4-FFF2-40B4-BE49-F238E27FC236}">
                <a16:creationId xmlns:a16="http://schemas.microsoft.com/office/drawing/2014/main" id="{6F0C050B-92DF-A2D1-D4E4-FCC1B180207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5597" y="626635"/>
            <a:ext cx="2306688" cy="1064053"/>
          </a:xfrm>
          <a:prstGeom prst="rect">
            <a:avLst/>
          </a:prstGeom>
        </p:spPr>
      </p:pic>
    </p:spTree>
    <p:extLst>
      <p:ext uri="{BB962C8B-B14F-4D97-AF65-F5344CB8AC3E}">
        <p14:creationId xmlns:p14="http://schemas.microsoft.com/office/powerpoint/2010/main" val="1972932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4" name="Image 0" descr=" ">
            <a:extLst>
              <a:ext uri="{FF2B5EF4-FFF2-40B4-BE49-F238E27FC236}">
                <a16:creationId xmlns:a16="http://schemas.microsoft.com/office/drawing/2014/main" id="{990C9BA7-39A9-B98B-3117-16A059D717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l="5609" r="6618"/>
          <a:stretch/>
        </p:blipFill>
        <p:spPr>
          <a:xfrm>
            <a:off x="6096000" y="5330405"/>
            <a:ext cx="5355595" cy="1098730"/>
          </a:xfrm>
          <a:prstGeom prst="rect">
            <a:avLst/>
          </a:prstGeom>
        </p:spPr>
      </p:pic>
      <p:pic>
        <p:nvPicPr>
          <p:cNvPr id="3" name="Picture 2">
            <a:extLst>
              <a:ext uri="{FF2B5EF4-FFF2-40B4-BE49-F238E27FC236}">
                <a16:creationId xmlns:a16="http://schemas.microsoft.com/office/drawing/2014/main" id="{3A5605EE-2DBB-3B86-160B-64C3903C42B3}"/>
              </a:ext>
            </a:extLst>
          </p:cNvPr>
          <p:cNvPicPr>
            <a:picLocks noChangeAspect="1"/>
          </p:cNvPicPr>
          <p:nvPr userDrawn="1"/>
        </p:nvPicPr>
        <p:blipFill>
          <a:blip r:embed="rId3"/>
          <a:srcRect/>
          <a:stretch/>
        </p:blipFill>
        <p:spPr>
          <a:xfrm>
            <a:off x="914400" y="6008400"/>
            <a:ext cx="905182" cy="417600"/>
          </a:xfrm>
          <a:prstGeom prst="rect">
            <a:avLst/>
          </a:prstGeom>
        </p:spPr>
      </p:pic>
      <p:sp>
        <p:nvSpPr>
          <p:cNvPr id="6" name="Title 5">
            <a:extLst>
              <a:ext uri="{FF2B5EF4-FFF2-40B4-BE49-F238E27FC236}">
                <a16:creationId xmlns:a16="http://schemas.microsoft.com/office/drawing/2014/main" id="{788FED04-4CEC-F7BA-2ADC-8C586C38073A}"/>
              </a:ext>
            </a:extLst>
          </p:cNvPr>
          <p:cNvSpPr>
            <a:spLocks noGrp="1"/>
          </p:cNvSpPr>
          <p:nvPr>
            <p:ph type="title"/>
          </p:nvPr>
        </p:nvSpPr>
        <p:spPr>
          <a:xfrm>
            <a:off x="914400" y="1583794"/>
            <a:ext cx="5826798" cy="1845205"/>
          </a:xfrm>
        </p:spPr>
        <p:txBody>
          <a:bodyPr/>
          <a:lstStyle>
            <a:lvl1pPr>
              <a:lnSpc>
                <a:spcPct val="100000"/>
              </a:lnSpc>
              <a:defRPr sz="4000">
                <a:solidFill>
                  <a:schemeClr val="tx1"/>
                </a:solidFill>
              </a:defRPr>
            </a:lvl1pPr>
          </a:lstStyle>
          <a:p>
            <a:r>
              <a:rPr lang="en-US" dirty="0"/>
              <a:t>Click to edit Master title style</a:t>
            </a:r>
            <a:endParaRPr lang="en-AU" dirty="0"/>
          </a:p>
        </p:txBody>
      </p:sp>
      <p:sp>
        <p:nvSpPr>
          <p:cNvPr id="5" name="Content Placeholder 7">
            <a:extLst>
              <a:ext uri="{FF2B5EF4-FFF2-40B4-BE49-F238E27FC236}">
                <a16:creationId xmlns:a16="http://schemas.microsoft.com/office/drawing/2014/main" id="{59AAD0BE-F4FF-90B5-1D27-30BD019C32CB}"/>
              </a:ext>
            </a:extLst>
          </p:cNvPr>
          <p:cNvSpPr>
            <a:spLocks noGrp="1"/>
          </p:cNvSpPr>
          <p:nvPr>
            <p:ph sz="quarter" idx="10" hasCustomPrompt="1"/>
          </p:nvPr>
        </p:nvSpPr>
        <p:spPr>
          <a:xfrm>
            <a:off x="914400" y="3541684"/>
            <a:ext cx="5902998" cy="2338086"/>
          </a:xfrm>
          <a:prstGeom prst="rect">
            <a:avLst/>
          </a:prstGeom>
        </p:spPr>
        <p:txBody>
          <a:bodyPr/>
          <a:lstStyle>
            <a:lvl1pPr marL="0" indent="0">
              <a:buNone/>
              <a:defRPr/>
            </a:lvl1pPr>
          </a:lstStyle>
          <a:p>
            <a:pPr lvl="0"/>
            <a:r>
              <a:rPr lang="en-US" dirty="0"/>
              <a:t> </a:t>
            </a:r>
          </a:p>
        </p:txBody>
      </p:sp>
      <p:pic>
        <p:nvPicPr>
          <p:cNvPr id="7" name="Picture 6" descr="”Luminescent haze&quot;: An abstract orb bursting outwards in a beautiful vibrant state of transition. The left side is a rough, uniform rock surface that is dark grey with blue reflections. The right side is a mix of iridescent blue and magenta gradients made of wispy smoke, with small pieces of rock exploding outwards as it collides with the left side surface.">
            <a:extLst>
              <a:ext uri="{FF2B5EF4-FFF2-40B4-BE49-F238E27FC236}">
                <a16:creationId xmlns:a16="http://schemas.microsoft.com/office/drawing/2014/main" id="{4AA08CDB-6E16-4B61-66DB-ECB525A49522}"/>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4064" t="9502" r="17844" b="15219"/>
          <a:stretch/>
        </p:blipFill>
        <p:spPr>
          <a:xfrm>
            <a:off x="7422509" y="1172410"/>
            <a:ext cx="4313369" cy="4157995"/>
          </a:xfrm>
          <a:prstGeom prst="rect">
            <a:avLst/>
          </a:prstGeom>
        </p:spPr>
      </p:pic>
    </p:spTree>
    <p:extLst>
      <p:ext uri="{BB962C8B-B14F-4D97-AF65-F5344CB8AC3E}">
        <p14:creationId xmlns:p14="http://schemas.microsoft.com/office/powerpoint/2010/main" val="3858047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89E93B-F554-623E-9F2F-96EFC4FB74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7" name="Content Placeholder 7">
            <a:extLst>
              <a:ext uri="{FF2B5EF4-FFF2-40B4-BE49-F238E27FC236}">
                <a16:creationId xmlns:a16="http://schemas.microsoft.com/office/drawing/2014/main" id="{6F546D01-49CF-92BD-8267-6A2F54A7A81D}"/>
              </a:ext>
            </a:extLst>
          </p:cNvPr>
          <p:cNvSpPr txBox="1">
            <a:spLocks/>
          </p:cNvSpPr>
          <p:nvPr userDrawn="1"/>
        </p:nvSpPr>
        <p:spPr>
          <a:xfrm>
            <a:off x="838200" y="1952625"/>
            <a:ext cx="10515600" cy="4465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  </a:t>
            </a:r>
          </a:p>
        </p:txBody>
      </p:sp>
      <p:sp>
        <p:nvSpPr>
          <p:cNvPr id="3" name="Content Placeholder 7">
            <a:extLst>
              <a:ext uri="{FF2B5EF4-FFF2-40B4-BE49-F238E27FC236}">
                <a16:creationId xmlns:a16="http://schemas.microsoft.com/office/drawing/2014/main" id="{CE5F9530-D05E-706D-200A-11D52A70437E}"/>
              </a:ext>
            </a:extLst>
          </p:cNvPr>
          <p:cNvSpPr txBox="1">
            <a:spLocks/>
          </p:cNvSpPr>
          <p:nvPr userDrawn="1"/>
        </p:nvSpPr>
        <p:spPr>
          <a:xfrm>
            <a:off x="990600" y="2105025"/>
            <a:ext cx="10515600" cy="446563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Tree>
    <p:extLst>
      <p:ext uri="{BB962C8B-B14F-4D97-AF65-F5344CB8AC3E}">
        <p14:creationId xmlns:p14="http://schemas.microsoft.com/office/powerpoint/2010/main" val="414378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81FE8A4-64CD-0814-2D49-71CD68D8F83F}"/>
              </a:ext>
            </a:extLst>
          </p:cNvPr>
          <p:cNvSpPr>
            <a:spLocks noGrp="1"/>
          </p:cNvSpPr>
          <p:nvPr>
            <p:ph type="body" sz="quarter" idx="4294967295"/>
          </p:nvPr>
        </p:nvSpPr>
        <p:spPr>
          <a:xfrm>
            <a:off x="914400" y="3978369"/>
            <a:ext cx="5826798" cy="408279"/>
          </a:xfrm>
          <a:prstGeom prst="rect">
            <a:avLst/>
          </a:prstGeom>
        </p:spPr>
        <p:txBody>
          <a:bodyPr/>
          <a:lstStyle/>
          <a:p>
            <a:endParaRPr lang="en-US" dirty="0"/>
          </a:p>
        </p:txBody>
      </p:sp>
      <p:sp>
        <p:nvSpPr>
          <p:cNvPr id="4" name="Title 1">
            <a:extLst>
              <a:ext uri="{FF2B5EF4-FFF2-40B4-BE49-F238E27FC236}">
                <a16:creationId xmlns:a16="http://schemas.microsoft.com/office/drawing/2014/main" id="{B7A8BC53-9278-5140-4337-BD0C126C21F5}"/>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674259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ient">
            <a:extLst>
              <a:ext uri="{FF2B5EF4-FFF2-40B4-BE49-F238E27FC236}">
                <a16:creationId xmlns:a16="http://schemas.microsoft.com/office/drawing/2014/main" id="{EEA5F45E-A414-B73F-1819-BC3C8EB3E3AB}"/>
              </a:ext>
            </a:extLst>
          </p:cNvPr>
          <p:cNvSpPr txBox="1"/>
          <p:nvPr/>
        </p:nvSpPr>
        <p:spPr>
          <a:xfrm>
            <a:off x="530352" y="2048256"/>
            <a:ext cx="2697480" cy="369332"/>
          </a:xfrm>
          <a:prstGeom prst="rect">
            <a:avLst/>
          </a:prstGeom>
          <a:noFill/>
        </p:spPr>
        <p:txBody>
          <a:bodyPr wrap="square" rtlCol="0">
            <a:spAutoFit/>
          </a:bodyPr>
          <a:lstStyle/>
          <a:p>
            <a:r>
              <a:rPr lang="en-US" b="1" dirty="0"/>
              <a:t> </a:t>
            </a:r>
          </a:p>
        </p:txBody>
      </p:sp>
      <p:sp>
        <p:nvSpPr>
          <p:cNvPr id="2" name="Title 1">
            <a:extLst>
              <a:ext uri="{FF2B5EF4-FFF2-40B4-BE49-F238E27FC236}">
                <a16:creationId xmlns:a16="http://schemas.microsoft.com/office/drawing/2014/main" id="{C3C56575-0B2C-BD1E-4A98-6236BC2751D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B11E14-E7CB-2D27-3BE8-73A6497A8195}"/>
              </a:ext>
            </a:extLst>
          </p:cNvPr>
          <p:cNvSpPr>
            <a:spLocks noGrp="1"/>
          </p:cNvSpPr>
          <p:nvPr>
            <p:ph sz="quarter" idx="10"/>
          </p:nvPr>
        </p:nvSpPr>
        <p:spPr/>
        <p:txBody>
          <a:bodyPr/>
          <a:lstStyle/>
          <a:p>
            <a:endParaRPr lang="en-US" dirty="0"/>
          </a:p>
        </p:txBody>
      </p:sp>
    </p:spTree>
    <p:extLst>
      <p:ext uri="{BB962C8B-B14F-4D97-AF65-F5344CB8AC3E}">
        <p14:creationId xmlns:p14="http://schemas.microsoft.com/office/powerpoint/2010/main" val="2944721648"/>
      </p:ext>
    </p:extLst>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Robin AI</a:t>
            </a:r>
          </a:p>
        </p:txBody>
      </p:sp>
      <p:sp>
        <p:nvSpPr>
          <p:cNvPr id="3" name="Subtitle 2"/>
          <p:cNvSpPr>
            <a:spLocks noGrp="1"/>
          </p:cNvSpPr>
          <p:nvPr>
            <p:ph type="subTitle" idx="1"/>
          </p:nvPr>
        </p:nvSpPr>
        <p:spPr/>
        <p:txBody>
          <a:bodyPr/>
          <a:lstStyle/>
          <a:p>
            <a:r>
              <a:t>Powered by Deloitte</a:t>
            </a:r>
          </a:p>
        </p:txBody>
      </p:sp>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Enhancing Supplier Experience at Cisco Systems </a:t>
            </a:r>
          </a:p>
        </p:txBody>
      </p:sp>
      <p:sp>
        <p:nvSpPr>
          <p:cNvPr id="3" name="Content Placeholder 2"/>
          <p:cNvSpPr>
            <a:spLocks noGrp="1"/>
          </p:cNvSpPr>
          <p:nvPr>
            <p:ph idx="10" sz="quarter"/>
          </p:nvPr>
        </p:nvSpPr>
        <p:spPr/>
        <p:txBody>
          <a:bodyPr/>
          <a:lstStyle/>
          <a:p/>
          <a:p>
            <a:r>
              <a:t>The Ask: Cisco Systems faced challenges with their Global Partner Solutions (GPS) supplier website, which was not user-friendly and was more aligned with internal operations rather than supplier needs. This led to difficulties in content findability, fragmented user experiences, and unclear pathways for suppliers. The goal was to transform the supplier experience by creating a supplier-centric digital platform, realigning content around supplier personas, consolidating scattered content, and establishing governance for ongoing content management.</a:t>
            </a:r>
          </a:p>
          <a:p/>
          <a:p>
            <a:r>
              <a:t>The Solution: Deloitte Digital undertook a comprehensive approach, beginning with a content audit of 89 webpages and 47 PDFs to identify gaps and redundancies. A heuristic content audit and a competitive analysis were also conducted to assess content quality and best practices. A user-centered strategy was developed, including the creation of supplier personas and journey maps to guide content intervention. The information architecture was redesigned to simplify navigation and improve SEO, while cross-functional workshops facilitated stakeholder alignment on the new content strategy. Content wireframes and unified designs were developed, along with a governance framework for sustainable content management.</a:t>
            </a:r>
          </a:p>
          <a:p/>
          <a:p>
            <a:r>
              <a:t>The Results: The project delivered a complete content inventory, competitive analysis, supplier personas and journey maps, a redesigned information architecture for all 89 pages, and page-specific content action plans. Five new content-led page wireframes and unified designs for primary pages were created. A shift from operations-focused to supplier-centric content strategy was achieved, establishing a scalable framework for supplier self-service. This unified content experience across business units laid the foundation for ongoing governance and optimization, positioning Cisco for continued enhancements toward a best-in-class supplier experience. Key success factors included a user-centered approach, comprehensive discovery, and stakeholder collaboration, while lessons learned emphasized the importance of stakeholder education and governance for long-term content maturity.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Words>
  <Application>Microsoft Macintosh PowerPoint</Application>
  <PresentationFormat>Widescreen</PresentationFormat>
  <Paragraphs>1</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Open Sans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Conor Caplice</dc:creator>
  <cp:lastModifiedBy>Caplice, Conor</cp:lastModifiedBy>
  <cp:revision>32</cp:revision>
  <dcterms:created xsi:type="dcterms:W3CDTF">2024-11-03T22:44:00Z</dcterms:created>
  <dcterms:modified xsi:type="dcterms:W3CDTF">2025-01-14T23:24:32Z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2024-11-04T20:54:48Z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f0b6d788-00ec-401f-96ed-87f88ed0a9d2</vt:lpwstr>
  </property>
  <property fmtid="{D5CDD505-2E9C-101B-9397-08002B2CF9AE}" pid="8" name="MSIP_Label_ea60d57e-af5b-4752-ac57-3e4f28ca11dc_ContentBits">
    <vt:lpwstr>0</vt:lpwstr>
  </property>
</Properties>
</file>